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5" r:id="rId3"/>
    <p:sldId id="301" r:id="rId4"/>
    <p:sldId id="268" r:id="rId5"/>
    <p:sldId id="302" r:id="rId6"/>
    <p:sldId id="303" r:id="rId7"/>
    <p:sldId id="304" r:id="rId8"/>
    <p:sldId id="305" r:id="rId9"/>
    <p:sldId id="306" r:id="rId10"/>
    <p:sldId id="307" r:id="rId11"/>
    <p:sldId id="312" r:id="rId12"/>
    <p:sldId id="309" r:id="rId13"/>
    <p:sldId id="308" r:id="rId14"/>
    <p:sldId id="314" r:id="rId15"/>
    <p:sldId id="310" r:id="rId16"/>
    <p:sldId id="313" r:id="rId17"/>
    <p:sldId id="311" r:id="rId18"/>
    <p:sldId id="263" r:id="rId19"/>
  </p:sldIdLst>
  <p:sldSz cx="9144000" cy="6858000" type="screen4x3"/>
  <p:notesSz cx="6856413" cy="100060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hyUfpvcTlII65FIJWZ7zg==" hashData="CR+iGNGNlDS1xJVXHOHqREBA81vCs5awBxEcsTZWnfLwZiD8IwG5sVb7L3UZ7QAKqAUAP8jA8SOZPcKa4SIFXg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86" autoAdjust="0"/>
  </p:normalViewPr>
  <p:slideViewPr>
    <p:cSldViewPr>
      <p:cViewPr varScale="1">
        <p:scale>
          <a:sx n="111" d="100"/>
          <a:sy n="111" d="100"/>
        </p:scale>
        <p:origin x="161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3025" y="0"/>
            <a:ext cx="2971800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AFB5F-5A27-45A8-ADB9-A5E8C09FC793}" type="datetimeFigureOut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04363"/>
            <a:ext cx="2971800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3025" y="9504363"/>
            <a:ext cx="2971800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44889-92C5-4EBF-A5D4-B4DBEAC8D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4203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112" cy="500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3714" y="0"/>
            <a:ext cx="2971112" cy="500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AF120-00B3-473C-8AA5-621DDAEE6FC6}" type="datetimeFigureOut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50888"/>
            <a:ext cx="4999037" cy="3751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642" y="4752856"/>
            <a:ext cx="5485130" cy="450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03976"/>
            <a:ext cx="2971112" cy="500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3714" y="9503976"/>
            <a:ext cx="2971112" cy="500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E661C-3048-4DCD-A647-4F97027678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002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7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*SIFT</a:t>
            </a:r>
          </a:p>
          <a:p>
            <a:pPr lvl="1"/>
            <a:r>
              <a:rPr lang="ko-KR" altLang="en-US" smtClean="0"/>
              <a:t>영상을 그레이스케일로 만든 후 흐림 처리를 여러 번 수행</a:t>
            </a:r>
            <a:endParaRPr lang="en-US" altLang="ko-KR" smtClean="0"/>
          </a:p>
          <a:p>
            <a:pPr lvl="1"/>
            <a:r>
              <a:rPr lang="ko-KR" altLang="en-US" smtClean="0"/>
              <a:t>흐림 처리한 영상에서 각 샘플 점을 이웃 영역의 점과 비교하여 </a:t>
            </a:r>
            <a:endParaRPr lang="en-US" altLang="ko-KR" smtClean="0"/>
          </a:p>
          <a:p>
            <a:pPr lvl="1"/>
            <a:r>
              <a:rPr lang="ko-KR" altLang="en-US" smtClean="0"/>
              <a:t>그 값이 가장 크거나 작은 값을 특징점의 후보로 선택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특징점 찾기</a:t>
            </a:r>
            <a:endParaRPr lang="en-US" altLang="ko-KR" smtClean="0"/>
          </a:p>
          <a:p>
            <a:pPr lvl="2"/>
            <a:r>
              <a:rPr lang="ko-KR" altLang="en-US" smtClean="0"/>
              <a:t>후보 특징점 추출</a:t>
            </a:r>
            <a:endParaRPr lang="en-US" altLang="ko-KR" smtClean="0"/>
          </a:p>
          <a:p>
            <a:pPr lvl="2"/>
            <a:r>
              <a:rPr lang="ko-KR" altLang="en-US" smtClean="0"/>
              <a:t>후보 특징점의 안정성 검사</a:t>
            </a:r>
            <a:endParaRPr lang="en-US" altLang="ko-KR" smtClean="0"/>
          </a:p>
          <a:p>
            <a:pPr lvl="2"/>
            <a:r>
              <a:rPr lang="ko-KR" altLang="en-US" smtClean="0"/>
              <a:t>안정된 특징점의 위치를 세부 위치로 보정</a:t>
            </a:r>
            <a:endParaRPr lang="en-US" altLang="ko-KR" smtClean="0"/>
          </a:p>
          <a:p>
            <a:pPr lvl="2"/>
            <a:r>
              <a:rPr lang="ko-KR" altLang="en-US" smtClean="0"/>
              <a:t>모서리 버리기</a:t>
            </a:r>
            <a:r>
              <a:rPr lang="en-US" altLang="ko-KR" smtClean="0"/>
              <a:t>?</a:t>
            </a:r>
          </a:p>
          <a:p>
            <a:pPr lvl="1"/>
            <a:r>
              <a:rPr lang="ko-KR" altLang="en-US" smtClean="0"/>
              <a:t>특징점 서술자 생성</a:t>
            </a:r>
            <a:endParaRPr lang="en-US" altLang="ko-KR" smtClean="0"/>
          </a:p>
          <a:p>
            <a:pPr lvl="2"/>
            <a:r>
              <a:rPr lang="ko-KR" altLang="en-US" smtClean="0"/>
              <a:t>선택된 후보 특징점들의 방향 성분 얻기</a:t>
            </a:r>
            <a:endParaRPr lang="en-US" altLang="ko-KR" smtClean="0"/>
          </a:p>
          <a:p>
            <a:pPr lvl="3"/>
            <a:r>
              <a:rPr lang="ko-KR" altLang="en-US" smtClean="0"/>
              <a:t>주변 영역의 그레디언트</a:t>
            </a:r>
            <a:endParaRPr lang="en-US" altLang="ko-KR" smtClean="0"/>
          </a:p>
          <a:p>
            <a:pPr lvl="2"/>
            <a:r>
              <a:rPr lang="ko-KR" altLang="en-US" smtClean="0"/>
              <a:t>얻어진 방향 성분을 중심으로 관심 영역을 재설정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38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83FE8-719F-4F07-BD99-9779FF4799A1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16E3-D23D-48E0-B75E-6B46D78773A9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DDB9-E8BB-4C33-B0CB-A0727EC22566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7A80-0FE6-475C-9F43-F8021B33DB84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사인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460432" y="116305"/>
            <a:ext cx="627836" cy="7924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C2941-B1CC-4E8A-82A2-EA1A4EBCDEC4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ctr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B08C-4AE0-4D39-B1B5-6D42F37AD989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 descr="사인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460432" y="116305"/>
            <a:ext cx="627836" cy="7924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0010C-105C-4C4A-AAD5-A564447C3933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1" name="그림 10" descr="사인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460432" y="116305"/>
            <a:ext cx="627836" cy="7924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75200"/>
            <a:ext cx="8305800" cy="10368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200" b="1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EDD5-769B-47DB-AE6F-AE1D05B1FFAD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사인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460432" y="116305"/>
            <a:ext cx="627836" cy="7924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23BDF-47B5-4A26-B8CC-78D123439075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사인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460432" y="116305"/>
            <a:ext cx="627836" cy="7924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8D64-264B-4DC3-BFFF-99889EDC100B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4B3C-D428-4AE2-922D-55E0C855C4B2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0368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8229600" cy="4496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0F21935-75F7-4710-B9F4-3C90B5CDEBF1}" type="datetime1">
              <a:rPr lang="ko-KR" altLang="en-US" smtClean="0"/>
              <a:pPr/>
              <a:t>2016-12-30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E551EC5-E5BE-41FF-BE1A-92576DE339E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marL="0" marR="0" indent="0" algn="l" defTabSz="914400" rtl="0" eaLnBrk="1" fontAlgn="auto" latinLnBrk="1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sz="4200" b="1" kern="1200">
          <a:ln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120000"/>
        <a:buFont typeface="휴먼모음T" pitchFamily="18" charset="-127"/>
        <a:buChar char="-"/>
        <a:defRPr kumimoji="0" sz="24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08784" y="1744216"/>
            <a:ext cx="7851648" cy="18288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3600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실내용 아쿠아포닉스 </a:t>
            </a:r>
            <a:r>
              <a:rPr lang="ko-KR" altLang="en-US" sz="360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모델의 </a:t>
            </a:r>
            <a:r>
              <a:rPr lang="ko-KR" altLang="en-US" sz="3600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개발과</a:t>
            </a:r>
            <a:r>
              <a:rPr lang="en-US" altLang="ko-KR" sz="3600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600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ko-KR" altLang="en-US" sz="3600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사물인터넷을 </a:t>
            </a:r>
            <a:r>
              <a:rPr lang="ko-KR" altLang="en-US" sz="360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활용한 </a:t>
            </a:r>
            <a:br>
              <a:rPr lang="ko-KR" altLang="en-US" sz="360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ko-KR" altLang="en-US" sz="360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원격 제어에 관한 </a:t>
            </a:r>
            <a:r>
              <a:rPr lang="ko-KR" altLang="en-US" sz="3600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연구</a:t>
            </a:r>
            <a:endParaRPr lang="ko-KR" altLang="en-US" sz="3600"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076384" y="4149080"/>
            <a:ext cx="403212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참여학생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김민균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이향우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r>
              <a:rPr lang="ko-KR" altLang="en-US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채승민 이도현 </a:t>
            </a:r>
            <a:r>
              <a:rPr lang="ko-KR" altLang="en-US" spc="-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최이담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지도교사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 민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철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지도교수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 아 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ko-KR" altLang="en-US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 표 일 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2017. 1.13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784" y="1177007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solidFill>
                  <a:srgbClr val="0BD0D9">
                    <a:tint val="90000"/>
                    <a:satMod val="120000"/>
                  </a:srgb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HY중고딕"/>
                <a:cs typeface="+mj-cs"/>
              </a:rPr>
              <a:t>IT</a:t>
            </a:r>
            <a:r>
              <a:rPr lang="ko-KR" altLang="en-US" sz="1400" b="1" smtClean="0">
                <a:solidFill>
                  <a:srgbClr val="0BD0D9">
                    <a:tint val="90000"/>
                    <a:satMod val="120000"/>
                  </a:srgb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HY중고딕"/>
                <a:cs typeface="+mj-cs"/>
              </a:rPr>
              <a:t>융합사사과정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개발 </a:t>
            </a:r>
            <a:r>
              <a:rPr lang="en-US" altLang="ko-KR" smtClean="0"/>
              <a:t>Ⅱ– </a:t>
            </a:r>
            <a:r>
              <a:rPr lang="ko-KR" altLang="en-US" sz="2800" smtClean="0"/>
              <a:t>회로구성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474232"/>
            <a:ext cx="3543776" cy="2847023"/>
          </a:xfrm>
        </p:spPr>
      </p:pic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0848"/>
            <a:ext cx="4853204" cy="3331902"/>
          </a:xfrm>
        </p:spPr>
      </p:pic>
    </p:spTree>
    <p:extLst>
      <p:ext uri="{BB962C8B-B14F-4D97-AF65-F5344CB8AC3E}">
        <p14:creationId xmlns:p14="http://schemas.microsoft.com/office/powerpoint/2010/main" val="18859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개발 </a:t>
            </a:r>
            <a:r>
              <a:rPr lang="en-US" altLang="ko-KR" smtClean="0"/>
              <a:t>Ⅲ– </a:t>
            </a:r>
            <a:r>
              <a:rPr lang="ko-KR" altLang="en-US" sz="2800" smtClean="0"/>
              <a:t>컨트롤박스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005579"/>
            <a:ext cx="3403175" cy="4533333"/>
          </a:xfrm>
        </p:spPr>
      </p:pic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420923"/>
            <a:ext cx="2081245" cy="3331902"/>
          </a:xfrm>
        </p:spPr>
      </p:pic>
    </p:spTree>
    <p:extLst>
      <p:ext uri="{BB962C8B-B14F-4D97-AF65-F5344CB8AC3E}">
        <p14:creationId xmlns:p14="http://schemas.microsoft.com/office/powerpoint/2010/main" val="415578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개발 </a:t>
            </a:r>
            <a:r>
              <a:rPr lang="en-US" altLang="ko-KR" smtClean="0"/>
              <a:t>Ⅳ </a:t>
            </a:r>
            <a:r>
              <a:rPr lang="en-US" altLang="ko-KR" smtClean="0"/>
              <a:t>– </a:t>
            </a:r>
            <a:r>
              <a:rPr lang="ko-KR" altLang="en-US" sz="2800" smtClean="0"/>
              <a:t>주요코드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0" y="3830288"/>
            <a:ext cx="6047423" cy="29937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0" y="1753180"/>
            <a:ext cx="6494145" cy="19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6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smtClean="0"/>
              <a:t>시스템 활용</a:t>
            </a:r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9" y="1920875"/>
            <a:ext cx="2943225" cy="4243388"/>
          </a:xfr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22" y="1920875"/>
            <a:ext cx="2990850" cy="4338638"/>
          </a:xfr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868" y="1329303"/>
            <a:ext cx="1794510" cy="2531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868" y="4149153"/>
            <a:ext cx="1771650" cy="2531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06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작동 시연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30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실험 </a:t>
            </a:r>
            <a:r>
              <a:rPr lang="ko-KR" altLang="en-US" smtClean="0"/>
              <a:t>결과 </a:t>
            </a:r>
            <a:r>
              <a:rPr lang="en-US" altLang="ko-KR" smtClean="0"/>
              <a:t>Ⅰ</a:t>
            </a:r>
            <a:r>
              <a:rPr lang="en-US" altLang="ko-KR" smtClean="0"/>
              <a:t> </a:t>
            </a:r>
            <a:r>
              <a:rPr lang="en-US" altLang="ko-KR"/>
              <a:t>– </a:t>
            </a:r>
            <a:r>
              <a:rPr lang="en-US" altLang="ko-KR" sz="2800" smtClean="0"/>
              <a:t>1</a:t>
            </a:r>
            <a:r>
              <a:rPr lang="ko-KR" altLang="en-US" sz="2800" smtClean="0"/>
              <a:t>차 테스트</a:t>
            </a:r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테스트</a:t>
            </a:r>
            <a:endParaRPr lang="en-US" altLang="ko-KR" dirty="0" smtClean="0"/>
          </a:p>
          <a:p>
            <a:pPr lvl="1"/>
            <a:r>
              <a:rPr lang="ko-KR" altLang="en-US" smtClean="0"/>
              <a:t>생육 및 재배 환경 데이터 생성</a:t>
            </a:r>
            <a:r>
              <a:rPr lang="en-US" altLang="ko-KR" smtClean="0"/>
              <a:t>, </a:t>
            </a:r>
            <a:r>
              <a:rPr lang="ko-KR" altLang="en-US" smtClean="0"/>
              <a:t>수집</a:t>
            </a:r>
            <a:r>
              <a:rPr lang="en-US" altLang="ko-KR" smtClean="0"/>
              <a:t>, </a:t>
            </a:r>
            <a:r>
              <a:rPr lang="ko-KR" altLang="en-US" smtClean="0"/>
              <a:t>모니터링 가능</a:t>
            </a:r>
            <a:endParaRPr lang="en-US" altLang="ko-KR" smtClean="0"/>
          </a:p>
          <a:p>
            <a:pPr lvl="1"/>
            <a:r>
              <a:rPr lang="ko-KR" altLang="en-US" smtClean="0"/>
              <a:t>엑츄에이터를 활용한 원격 제어 가능</a:t>
            </a:r>
            <a:endParaRPr lang="en-US" altLang="ko-KR" dirty="0" smtClean="0"/>
          </a:p>
          <a:p>
            <a:pPr lvl="1"/>
            <a:r>
              <a:rPr lang="ko-KR" altLang="en-US" smtClean="0"/>
              <a:t>보완 필요</a:t>
            </a:r>
            <a:endParaRPr lang="en-US" altLang="ko-KR" smtClean="0"/>
          </a:p>
          <a:p>
            <a:pPr lvl="2"/>
            <a:r>
              <a:rPr lang="ko-KR" altLang="en-US" smtClean="0"/>
              <a:t>빛 부족 현상 발생</a:t>
            </a:r>
            <a:endParaRPr lang="en-US" altLang="ko-KR" smtClean="0"/>
          </a:p>
          <a:p>
            <a:pPr lvl="2"/>
            <a:r>
              <a:rPr lang="ko-KR" altLang="en-US" smtClean="0"/>
              <a:t>재배상에 적절한 양의 물 공급 </a:t>
            </a:r>
            <a:r>
              <a:rPr lang="ko-KR" altLang="en-US" smtClean="0"/>
              <a:t>필요</a:t>
            </a:r>
            <a:endParaRPr lang="en-US" altLang="ko-KR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458903"/>
            <a:ext cx="2828925" cy="2333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458903"/>
            <a:ext cx="28289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28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</a:t>
            </a:r>
            <a:r>
              <a:rPr lang="ko-KR" altLang="en-US"/>
              <a:t>결과 </a:t>
            </a:r>
            <a:r>
              <a:rPr lang="en-US" altLang="ko-KR" smtClean="0"/>
              <a:t>Ⅱ </a:t>
            </a:r>
            <a:r>
              <a:rPr lang="en-US" altLang="ko-KR"/>
              <a:t>– </a:t>
            </a:r>
            <a:r>
              <a:rPr lang="en-US" altLang="ko-KR" sz="2800" smtClean="0"/>
              <a:t>2</a:t>
            </a:r>
            <a:r>
              <a:rPr lang="ko-KR" altLang="en-US" sz="2800" smtClean="0"/>
              <a:t>차 </a:t>
            </a:r>
            <a:r>
              <a:rPr lang="ko-KR" altLang="en-US" sz="2800"/>
              <a:t>테스트</a:t>
            </a:r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smtClean="0"/>
              <a:t>2</a:t>
            </a:r>
            <a:r>
              <a:rPr lang="ko-KR" altLang="en-US" sz="2400" dirty="0" smtClean="0"/>
              <a:t>차 테스트</a:t>
            </a:r>
            <a:endParaRPr lang="en-US" altLang="ko-KR" sz="2400" dirty="0" smtClean="0"/>
          </a:p>
          <a:p>
            <a:pPr lvl="1"/>
            <a:r>
              <a:rPr lang="ko-KR" altLang="en-US" sz="2000" smtClean="0"/>
              <a:t>추가 모델링 후 시스템 안정화</a:t>
            </a:r>
            <a:endParaRPr lang="en-US" altLang="ko-KR" sz="2000" smtClean="0"/>
          </a:p>
          <a:p>
            <a:pPr lvl="2"/>
            <a:r>
              <a:rPr lang="ko-KR" altLang="en-US" sz="2000" smtClean="0"/>
              <a:t>적색광</a:t>
            </a:r>
            <a:r>
              <a:rPr lang="en-US" altLang="ko-KR" sz="2000" smtClean="0"/>
              <a:t>, </a:t>
            </a:r>
            <a:r>
              <a:rPr lang="ko-KR" altLang="en-US" sz="2000" smtClean="0"/>
              <a:t>청색광 </a:t>
            </a:r>
            <a:r>
              <a:rPr lang="en-US" altLang="ko-KR" sz="2000" smtClean="0"/>
              <a:t>LED </a:t>
            </a:r>
            <a:r>
              <a:rPr lang="ko-KR" altLang="en-US" sz="2000" dirty="0" smtClean="0"/>
              <a:t>추가 설치</a:t>
            </a:r>
            <a:endParaRPr lang="en-US" altLang="ko-KR" sz="2000" dirty="0" smtClean="0"/>
          </a:p>
          <a:p>
            <a:pPr lvl="2"/>
            <a:r>
              <a:rPr lang="ko-KR" altLang="en-US" sz="2000" smtClean="0"/>
              <a:t>유량조절기 </a:t>
            </a:r>
            <a:r>
              <a:rPr lang="ko-KR" altLang="en-US" sz="2000" smtClean="0"/>
              <a:t>설치</a:t>
            </a:r>
            <a:endParaRPr lang="en-US" altLang="ko-KR" sz="2000" smtClean="0"/>
          </a:p>
          <a:p>
            <a:pPr lvl="3"/>
            <a:r>
              <a:rPr lang="ko-KR" altLang="en-US" sz="1800" smtClean="0"/>
              <a:t>리터당 주기와 멈춤 주기 설정으로 유속 조절</a:t>
            </a:r>
            <a:endParaRPr lang="en-US" altLang="ko-KR" sz="1800" dirty="0" smtClean="0"/>
          </a:p>
          <a:p>
            <a:pPr lvl="1"/>
            <a:r>
              <a:rPr lang="ko-KR" altLang="en-US" sz="2000" smtClean="0"/>
              <a:t>적합한 물순환주기</a:t>
            </a:r>
            <a:r>
              <a:rPr lang="en-US" altLang="ko-KR" sz="2000" smtClean="0"/>
              <a:t>, </a:t>
            </a:r>
            <a:r>
              <a:rPr lang="ko-KR" altLang="en-US" sz="2000" smtClean="0"/>
              <a:t>워터펌프 출력 확인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183858"/>
            <a:ext cx="271272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5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결론 및 추후연구과제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실내용 </a:t>
            </a:r>
            <a:r>
              <a:rPr lang="ko-KR" altLang="en-US" dirty="0" err="1" smtClean="0">
                <a:solidFill>
                  <a:srgbClr val="C00000"/>
                </a:solidFill>
              </a:rPr>
              <a:t>아쿠아포닉스</a:t>
            </a:r>
            <a:r>
              <a:rPr lang="ko-KR" altLang="en-US" dirty="0" smtClean="0">
                <a:solidFill>
                  <a:srgbClr val="C00000"/>
                </a:solidFill>
              </a:rPr>
              <a:t> 모델 구축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smtClean="0">
                <a:solidFill>
                  <a:srgbClr val="C00000"/>
                </a:solidFill>
              </a:rPr>
              <a:t>사물 인터넷을 활용한 원격 제어 시스템 개발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/>
              <a:t>생육환경에 대한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r>
              <a:rPr lang="ko-KR" altLang="en-US" dirty="0" err="1" smtClean="0"/>
              <a:t>상황인식형</a:t>
            </a:r>
            <a:r>
              <a:rPr lang="ko-KR" altLang="en-US" dirty="0" smtClean="0"/>
              <a:t> 제어 </a:t>
            </a:r>
            <a:r>
              <a:rPr lang="ko-KR" altLang="en-US" smtClean="0"/>
              <a:t>시스템으로 발전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41257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61864" y="2967335"/>
            <a:ext cx="38202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54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감사합니다</a:t>
            </a:r>
            <a:r>
              <a:rPr lang="en-US" altLang="ko-KR" sz="54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  <a:p>
            <a:pPr algn="ctr"/>
            <a:r>
              <a:rPr lang="en-US" altLang="ko-KR" sz="5400" b="1" cap="none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QnA</a:t>
            </a:r>
            <a:endParaRPr lang="en-US" altLang="ko-KR" sz="5400" b="1" cap="none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duotone>
              <a:schemeClr val="bg1">
                <a:shade val="90000"/>
                <a:satMod val="150000"/>
              </a:schemeClr>
              <a:schemeClr val="bg1">
                <a:tint val="88000"/>
                <a:satMod val="15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차례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ko-KR" altLang="en-US" smtClean="0"/>
              <a:t>서론</a:t>
            </a:r>
            <a:endParaRPr lang="en-US" altLang="ko-KR" smtClean="0"/>
          </a:p>
          <a:p>
            <a:pPr marL="900000" lvl="1"/>
            <a:r>
              <a:rPr lang="ko-KR" altLang="en-US" smtClean="0"/>
              <a:t>연구의 배경 및 목적</a:t>
            </a:r>
            <a:endParaRPr lang="en-US" altLang="ko-KR" smtClean="0"/>
          </a:p>
          <a:p>
            <a:pPr marL="900000" lvl="1"/>
            <a:r>
              <a:rPr lang="ko-KR" altLang="en-US" smtClean="0"/>
              <a:t>연구 내용 및 방법</a:t>
            </a:r>
            <a:endParaRPr lang="en-US" altLang="ko-KR" smtClean="0"/>
          </a:p>
          <a:p>
            <a:pPr>
              <a:spcBef>
                <a:spcPts val="1200"/>
              </a:spcBef>
            </a:pPr>
            <a:r>
              <a:rPr lang="ko-KR" altLang="en-US" smtClean="0"/>
              <a:t>실내용 아쿠아포닉스 모델 설계</a:t>
            </a:r>
            <a:endParaRPr lang="en-US" altLang="ko-KR" smtClean="0"/>
          </a:p>
          <a:p>
            <a:pPr>
              <a:spcBef>
                <a:spcPts val="1200"/>
              </a:spcBef>
            </a:pPr>
            <a:r>
              <a:rPr lang="ko-KR" altLang="en-US" smtClean="0"/>
              <a:t>원격 제어 시스템 설계</a:t>
            </a:r>
            <a:endParaRPr lang="en-US" altLang="ko-KR" smtClean="0"/>
          </a:p>
          <a:p>
            <a:pPr marL="900000" lvl="1"/>
            <a:r>
              <a:rPr lang="ko-KR" altLang="en-US" smtClean="0"/>
              <a:t>마이크로 컨트롤러</a:t>
            </a:r>
            <a:endParaRPr lang="en-US" altLang="ko-KR" smtClean="0"/>
          </a:p>
          <a:p>
            <a:pPr marL="900000" lvl="1"/>
            <a:r>
              <a:rPr lang="ko-KR" altLang="en-US" smtClean="0"/>
              <a:t>웹 어플리케이션</a:t>
            </a:r>
            <a:endParaRPr lang="en-US" altLang="ko-KR" smtClean="0"/>
          </a:p>
          <a:p>
            <a:pPr>
              <a:spcBef>
                <a:spcPts val="1200"/>
              </a:spcBef>
            </a:pPr>
            <a:r>
              <a:rPr lang="ko-KR" altLang="en-US" smtClean="0"/>
              <a:t>시스템 활용 결과</a:t>
            </a:r>
            <a:endParaRPr lang="en-US" altLang="ko-KR" smtClean="0"/>
          </a:p>
          <a:p>
            <a:pPr>
              <a:spcBef>
                <a:spcPts val="1200"/>
              </a:spcBef>
            </a:pPr>
            <a:r>
              <a:rPr lang="ko-KR" altLang="en-US" smtClean="0"/>
              <a:t>결론 및 추후 연구과제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연구의 배경 및 목적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88766" y="3015810"/>
            <a:ext cx="1783518" cy="756000"/>
          </a:xfrm>
          <a:custGeom>
            <a:avLst/>
            <a:gdLst>
              <a:gd name="connsiteX0" fmla="*/ 0 w 1783518"/>
              <a:gd name="connsiteY0" fmla="*/ 99360 h 993600"/>
              <a:gd name="connsiteX1" fmla="*/ 99360 w 1783518"/>
              <a:gd name="connsiteY1" fmla="*/ 0 h 993600"/>
              <a:gd name="connsiteX2" fmla="*/ 1684158 w 1783518"/>
              <a:gd name="connsiteY2" fmla="*/ 0 h 993600"/>
              <a:gd name="connsiteX3" fmla="*/ 1783518 w 1783518"/>
              <a:gd name="connsiteY3" fmla="*/ 99360 h 993600"/>
              <a:gd name="connsiteX4" fmla="*/ 1783518 w 1783518"/>
              <a:gd name="connsiteY4" fmla="*/ 894240 h 993600"/>
              <a:gd name="connsiteX5" fmla="*/ 1684158 w 1783518"/>
              <a:gd name="connsiteY5" fmla="*/ 993600 h 993600"/>
              <a:gd name="connsiteX6" fmla="*/ 99360 w 1783518"/>
              <a:gd name="connsiteY6" fmla="*/ 993600 h 993600"/>
              <a:gd name="connsiteX7" fmla="*/ 0 w 1783518"/>
              <a:gd name="connsiteY7" fmla="*/ 894240 h 993600"/>
              <a:gd name="connsiteX8" fmla="*/ 0 w 1783518"/>
              <a:gd name="connsiteY8" fmla="*/ 99360 h 99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3518" h="993600">
                <a:moveTo>
                  <a:pt x="0" y="99360"/>
                </a:moveTo>
                <a:cubicBezTo>
                  <a:pt x="0" y="44485"/>
                  <a:pt x="44485" y="0"/>
                  <a:pt x="99360" y="0"/>
                </a:cubicBezTo>
                <a:lnTo>
                  <a:pt x="1684158" y="0"/>
                </a:lnTo>
                <a:cubicBezTo>
                  <a:pt x="1739033" y="0"/>
                  <a:pt x="1783518" y="44485"/>
                  <a:pt x="1783518" y="99360"/>
                </a:cubicBezTo>
                <a:lnTo>
                  <a:pt x="1783518" y="894240"/>
                </a:lnTo>
                <a:cubicBezTo>
                  <a:pt x="1783518" y="949115"/>
                  <a:pt x="1739033" y="993600"/>
                  <a:pt x="1684158" y="993600"/>
                </a:cubicBezTo>
                <a:lnTo>
                  <a:pt x="99360" y="993600"/>
                </a:lnTo>
                <a:cubicBezTo>
                  <a:pt x="44485" y="993600"/>
                  <a:pt x="0" y="949115"/>
                  <a:pt x="0" y="894240"/>
                </a:cubicBezTo>
                <a:lnTo>
                  <a:pt x="0" y="99360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149352" tIns="149352" rIns="149352" bIns="411210" numCol="1" spcCol="1270" anchor="t" anchorCtr="0">
            <a:noAutofit/>
          </a:bodyPr>
          <a:lstStyle/>
          <a:p>
            <a:pPr lvl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아쿠아포닉스</a:t>
            </a:r>
            <a:r>
              <a:rPr lang="ko-KR" altLang="en-US" sz="1600" kern="120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kern="120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1600" kern="120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1600" kern="120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모델</a:t>
            </a:r>
            <a:endParaRPr lang="ko-KR" altLang="en-US" sz="1600" kern="120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5908095" y="2204864"/>
            <a:ext cx="2376000" cy="720000"/>
          </a:xfrm>
          <a:custGeom>
            <a:avLst/>
            <a:gdLst>
              <a:gd name="connsiteX0" fmla="*/ 0 w 1783518"/>
              <a:gd name="connsiteY0" fmla="*/ 99360 h 993600"/>
              <a:gd name="connsiteX1" fmla="*/ 99360 w 1783518"/>
              <a:gd name="connsiteY1" fmla="*/ 0 h 993600"/>
              <a:gd name="connsiteX2" fmla="*/ 1684158 w 1783518"/>
              <a:gd name="connsiteY2" fmla="*/ 0 h 993600"/>
              <a:gd name="connsiteX3" fmla="*/ 1783518 w 1783518"/>
              <a:gd name="connsiteY3" fmla="*/ 99360 h 993600"/>
              <a:gd name="connsiteX4" fmla="*/ 1783518 w 1783518"/>
              <a:gd name="connsiteY4" fmla="*/ 894240 h 993600"/>
              <a:gd name="connsiteX5" fmla="*/ 1684158 w 1783518"/>
              <a:gd name="connsiteY5" fmla="*/ 993600 h 993600"/>
              <a:gd name="connsiteX6" fmla="*/ 99360 w 1783518"/>
              <a:gd name="connsiteY6" fmla="*/ 993600 h 993600"/>
              <a:gd name="connsiteX7" fmla="*/ 0 w 1783518"/>
              <a:gd name="connsiteY7" fmla="*/ 894240 h 993600"/>
              <a:gd name="connsiteX8" fmla="*/ 0 w 1783518"/>
              <a:gd name="connsiteY8" fmla="*/ 99360 h 99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3518" h="993600">
                <a:moveTo>
                  <a:pt x="0" y="99360"/>
                </a:moveTo>
                <a:cubicBezTo>
                  <a:pt x="0" y="44485"/>
                  <a:pt x="44485" y="0"/>
                  <a:pt x="99360" y="0"/>
                </a:cubicBezTo>
                <a:lnTo>
                  <a:pt x="1684158" y="0"/>
                </a:lnTo>
                <a:cubicBezTo>
                  <a:pt x="1739033" y="0"/>
                  <a:pt x="1783518" y="44485"/>
                  <a:pt x="1783518" y="99360"/>
                </a:cubicBezTo>
                <a:lnTo>
                  <a:pt x="1783518" y="894240"/>
                </a:lnTo>
                <a:cubicBezTo>
                  <a:pt x="1783518" y="949115"/>
                  <a:pt x="1739033" y="993600"/>
                  <a:pt x="1684158" y="993600"/>
                </a:cubicBezTo>
                <a:lnTo>
                  <a:pt x="99360" y="993600"/>
                </a:lnTo>
                <a:cubicBezTo>
                  <a:pt x="44485" y="993600"/>
                  <a:pt x="0" y="949115"/>
                  <a:pt x="0" y="894240"/>
                </a:cubicBezTo>
                <a:lnTo>
                  <a:pt x="0" y="99360"/>
                </a:lnTo>
                <a:close/>
              </a:path>
            </a:pathLst>
          </a:custGeom>
          <a:solidFill>
            <a:srgbClr val="FFCC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0" vert="horz" wrap="square" lIns="149352" tIns="149352" rIns="149352" bIns="411210" numCol="1" spcCol="1270" anchor="ctr" anchorCtr="0">
            <a:noAutofit/>
          </a:bodyPr>
          <a:lstStyle/>
          <a:p>
            <a:pPr lvl="0" algn="l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kern="1200" spc="-150" smtClean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0" algn="l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spc="-15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실내형 아쿠아포닉스 모델</a:t>
            </a:r>
            <a:endParaRPr lang="ko-KR" altLang="en-US" kern="1200" spc="-15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5103510" y="2371740"/>
            <a:ext cx="684000" cy="444044"/>
          </a:xfrm>
          <a:custGeom>
            <a:avLst/>
            <a:gdLst>
              <a:gd name="connsiteX0" fmla="*/ 0 w 573194"/>
              <a:gd name="connsiteY0" fmla="*/ 88809 h 444044"/>
              <a:gd name="connsiteX1" fmla="*/ 351172 w 573194"/>
              <a:gd name="connsiteY1" fmla="*/ 88809 h 444044"/>
              <a:gd name="connsiteX2" fmla="*/ 351172 w 573194"/>
              <a:gd name="connsiteY2" fmla="*/ 0 h 444044"/>
              <a:gd name="connsiteX3" fmla="*/ 573194 w 573194"/>
              <a:gd name="connsiteY3" fmla="*/ 222022 h 444044"/>
              <a:gd name="connsiteX4" fmla="*/ 351172 w 573194"/>
              <a:gd name="connsiteY4" fmla="*/ 444044 h 444044"/>
              <a:gd name="connsiteX5" fmla="*/ 351172 w 573194"/>
              <a:gd name="connsiteY5" fmla="*/ 355235 h 444044"/>
              <a:gd name="connsiteX6" fmla="*/ 0 w 573194"/>
              <a:gd name="connsiteY6" fmla="*/ 355235 h 444044"/>
              <a:gd name="connsiteX7" fmla="*/ 0 w 573194"/>
              <a:gd name="connsiteY7" fmla="*/ 88809 h 44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194" h="444044">
                <a:moveTo>
                  <a:pt x="0" y="88809"/>
                </a:moveTo>
                <a:lnTo>
                  <a:pt x="351172" y="88809"/>
                </a:lnTo>
                <a:lnTo>
                  <a:pt x="351172" y="0"/>
                </a:lnTo>
                <a:lnTo>
                  <a:pt x="573194" y="222022"/>
                </a:lnTo>
                <a:lnTo>
                  <a:pt x="351172" y="444044"/>
                </a:lnTo>
                <a:lnTo>
                  <a:pt x="351172" y="355235"/>
                </a:lnTo>
                <a:lnTo>
                  <a:pt x="0" y="355235"/>
                </a:lnTo>
                <a:lnTo>
                  <a:pt x="0" y="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0" tIns="88809" rIns="133213" bIns="88809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확장</a:t>
            </a:r>
            <a:endParaRPr lang="ko-KR" altLang="en-US" sz="170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908095" y="3733579"/>
            <a:ext cx="2376000" cy="720000"/>
          </a:xfrm>
          <a:custGeom>
            <a:avLst/>
            <a:gdLst>
              <a:gd name="connsiteX0" fmla="*/ 0 w 1783518"/>
              <a:gd name="connsiteY0" fmla="*/ 99360 h 993600"/>
              <a:gd name="connsiteX1" fmla="*/ 99360 w 1783518"/>
              <a:gd name="connsiteY1" fmla="*/ 0 h 993600"/>
              <a:gd name="connsiteX2" fmla="*/ 1684158 w 1783518"/>
              <a:gd name="connsiteY2" fmla="*/ 0 h 993600"/>
              <a:gd name="connsiteX3" fmla="*/ 1783518 w 1783518"/>
              <a:gd name="connsiteY3" fmla="*/ 99360 h 993600"/>
              <a:gd name="connsiteX4" fmla="*/ 1783518 w 1783518"/>
              <a:gd name="connsiteY4" fmla="*/ 894240 h 993600"/>
              <a:gd name="connsiteX5" fmla="*/ 1684158 w 1783518"/>
              <a:gd name="connsiteY5" fmla="*/ 993600 h 993600"/>
              <a:gd name="connsiteX6" fmla="*/ 99360 w 1783518"/>
              <a:gd name="connsiteY6" fmla="*/ 993600 h 993600"/>
              <a:gd name="connsiteX7" fmla="*/ 0 w 1783518"/>
              <a:gd name="connsiteY7" fmla="*/ 894240 h 993600"/>
              <a:gd name="connsiteX8" fmla="*/ 0 w 1783518"/>
              <a:gd name="connsiteY8" fmla="*/ 99360 h 99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3518" h="993600">
                <a:moveTo>
                  <a:pt x="0" y="99360"/>
                </a:moveTo>
                <a:cubicBezTo>
                  <a:pt x="0" y="44485"/>
                  <a:pt x="44485" y="0"/>
                  <a:pt x="99360" y="0"/>
                </a:cubicBezTo>
                <a:lnTo>
                  <a:pt x="1684158" y="0"/>
                </a:lnTo>
                <a:cubicBezTo>
                  <a:pt x="1739033" y="0"/>
                  <a:pt x="1783518" y="44485"/>
                  <a:pt x="1783518" y="99360"/>
                </a:cubicBezTo>
                <a:lnTo>
                  <a:pt x="1783518" y="894240"/>
                </a:lnTo>
                <a:cubicBezTo>
                  <a:pt x="1783518" y="949115"/>
                  <a:pt x="1739033" y="993600"/>
                  <a:pt x="1684158" y="993600"/>
                </a:cubicBezTo>
                <a:lnTo>
                  <a:pt x="99360" y="993600"/>
                </a:lnTo>
                <a:cubicBezTo>
                  <a:pt x="44485" y="993600"/>
                  <a:pt x="0" y="949115"/>
                  <a:pt x="0" y="894240"/>
                </a:cubicBezTo>
                <a:lnTo>
                  <a:pt x="0" y="99360"/>
                </a:lnTo>
                <a:close/>
              </a:path>
            </a:pathLst>
          </a:custGeom>
          <a:solidFill>
            <a:srgbClr val="FFFF9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149352" tIns="149352" rIns="149352" bIns="411210" numCol="1" spcCol="1270" anchor="ctr" anchorCtr="0">
            <a:noAutofit/>
          </a:bodyPr>
          <a:lstStyle/>
          <a:p>
            <a:pPr lvl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mtClean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원격 제어</a:t>
            </a:r>
            <a:endParaRPr lang="ko-KR" altLang="en-US" kern="120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5097884" y="3804280"/>
            <a:ext cx="684000" cy="444044"/>
          </a:xfrm>
          <a:custGeom>
            <a:avLst/>
            <a:gdLst>
              <a:gd name="connsiteX0" fmla="*/ 0 w 573194"/>
              <a:gd name="connsiteY0" fmla="*/ 88809 h 444044"/>
              <a:gd name="connsiteX1" fmla="*/ 351172 w 573194"/>
              <a:gd name="connsiteY1" fmla="*/ 88809 h 444044"/>
              <a:gd name="connsiteX2" fmla="*/ 351172 w 573194"/>
              <a:gd name="connsiteY2" fmla="*/ 0 h 444044"/>
              <a:gd name="connsiteX3" fmla="*/ 573194 w 573194"/>
              <a:gd name="connsiteY3" fmla="*/ 222022 h 444044"/>
              <a:gd name="connsiteX4" fmla="*/ 351172 w 573194"/>
              <a:gd name="connsiteY4" fmla="*/ 444044 h 444044"/>
              <a:gd name="connsiteX5" fmla="*/ 351172 w 573194"/>
              <a:gd name="connsiteY5" fmla="*/ 355235 h 444044"/>
              <a:gd name="connsiteX6" fmla="*/ 0 w 573194"/>
              <a:gd name="connsiteY6" fmla="*/ 355235 h 444044"/>
              <a:gd name="connsiteX7" fmla="*/ 0 w 573194"/>
              <a:gd name="connsiteY7" fmla="*/ 88809 h 44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194" h="444044">
                <a:moveTo>
                  <a:pt x="0" y="88809"/>
                </a:moveTo>
                <a:lnTo>
                  <a:pt x="351172" y="88809"/>
                </a:lnTo>
                <a:lnTo>
                  <a:pt x="351172" y="0"/>
                </a:lnTo>
                <a:lnTo>
                  <a:pt x="573194" y="222022"/>
                </a:lnTo>
                <a:lnTo>
                  <a:pt x="351172" y="444044"/>
                </a:lnTo>
                <a:lnTo>
                  <a:pt x="351172" y="355235"/>
                </a:lnTo>
                <a:lnTo>
                  <a:pt x="0" y="355235"/>
                </a:lnTo>
                <a:lnTo>
                  <a:pt x="0" y="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0" tIns="88809" rIns="133213" bIns="88809" numCol="1" spcCol="1270" anchor="ctr" anchorCtr="0">
            <a:noAutofit/>
          </a:bodyPr>
          <a:lstStyle/>
          <a:p>
            <a:pPr lvl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700" kern="120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보완</a:t>
            </a:r>
            <a:endParaRPr lang="ko-KR" altLang="en-US" sz="1700" kern="120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627741" y="2590153"/>
            <a:ext cx="444044" cy="1630749"/>
            <a:chOff x="2751242" y="2590153"/>
            <a:chExt cx="444044" cy="1630749"/>
          </a:xfrm>
        </p:grpSpPr>
        <p:sp>
          <p:nvSpPr>
            <p:cNvPr id="21" name="자유형 20"/>
            <p:cNvSpPr/>
            <p:nvPr/>
          </p:nvSpPr>
          <p:spPr>
            <a:xfrm rot="18000000">
              <a:off x="2505264" y="2836131"/>
              <a:ext cx="936000" cy="444044"/>
            </a:xfrm>
            <a:custGeom>
              <a:avLst/>
              <a:gdLst>
                <a:gd name="connsiteX0" fmla="*/ 0 w 573194"/>
                <a:gd name="connsiteY0" fmla="*/ 88809 h 444044"/>
                <a:gd name="connsiteX1" fmla="*/ 351172 w 573194"/>
                <a:gd name="connsiteY1" fmla="*/ 88809 h 444044"/>
                <a:gd name="connsiteX2" fmla="*/ 351172 w 573194"/>
                <a:gd name="connsiteY2" fmla="*/ 0 h 444044"/>
                <a:gd name="connsiteX3" fmla="*/ 573194 w 573194"/>
                <a:gd name="connsiteY3" fmla="*/ 222022 h 444044"/>
                <a:gd name="connsiteX4" fmla="*/ 351172 w 573194"/>
                <a:gd name="connsiteY4" fmla="*/ 444044 h 444044"/>
                <a:gd name="connsiteX5" fmla="*/ 351172 w 573194"/>
                <a:gd name="connsiteY5" fmla="*/ 355235 h 444044"/>
                <a:gd name="connsiteX6" fmla="*/ 0 w 573194"/>
                <a:gd name="connsiteY6" fmla="*/ 355235 h 444044"/>
                <a:gd name="connsiteX7" fmla="*/ 0 w 573194"/>
                <a:gd name="connsiteY7" fmla="*/ 88809 h 44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3194" h="444044">
                  <a:moveTo>
                    <a:pt x="0" y="88809"/>
                  </a:moveTo>
                  <a:lnTo>
                    <a:pt x="351172" y="88809"/>
                  </a:lnTo>
                  <a:lnTo>
                    <a:pt x="351172" y="0"/>
                  </a:lnTo>
                  <a:lnTo>
                    <a:pt x="573194" y="222022"/>
                  </a:lnTo>
                  <a:lnTo>
                    <a:pt x="351172" y="444044"/>
                  </a:lnTo>
                  <a:lnTo>
                    <a:pt x="351172" y="355235"/>
                  </a:lnTo>
                  <a:lnTo>
                    <a:pt x="0" y="355235"/>
                  </a:lnTo>
                  <a:lnTo>
                    <a:pt x="0" y="8880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0" tIns="88809" rIns="133213" bIns="88809" numCol="1" spcCol="1270" anchor="ctr" anchorCtr="0">
              <a:noAutofit/>
            </a:bodyPr>
            <a:lstStyle/>
            <a:p>
              <a:pPr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700"/>
            </a:p>
          </p:txBody>
        </p:sp>
        <p:sp>
          <p:nvSpPr>
            <p:cNvPr id="22" name="자유형 21"/>
            <p:cNvSpPr/>
            <p:nvPr/>
          </p:nvSpPr>
          <p:spPr>
            <a:xfrm rot="3600000">
              <a:off x="2505264" y="3530880"/>
              <a:ext cx="936000" cy="444044"/>
            </a:xfrm>
            <a:custGeom>
              <a:avLst/>
              <a:gdLst>
                <a:gd name="connsiteX0" fmla="*/ 0 w 573194"/>
                <a:gd name="connsiteY0" fmla="*/ 88809 h 444044"/>
                <a:gd name="connsiteX1" fmla="*/ 351172 w 573194"/>
                <a:gd name="connsiteY1" fmla="*/ 88809 h 444044"/>
                <a:gd name="connsiteX2" fmla="*/ 351172 w 573194"/>
                <a:gd name="connsiteY2" fmla="*/ 0 h 444044"/>
                <a:gd name="connsiteX3" fmla="*/ 573194 w 573194"/>
                <a:gd name="connsiteY3" fmla="*/ 222022 h 444044"/>
                <a:gd name="connsiteX4" fmla="*/ 351172 w 573194"/>
                <a:gd name="connsiteY4" fmla="*/ 444044 h 444044"/>
                <a:gd name="connsiteX5" fmla="*/ 351172 w 573194"/>
                <a:gd name="connsiteY5" fmla="*/ 355235 h 444044"/>
                <a:gd name="connsiteX6" fmla="*/ 0 w 573194"/>
                <a:gd name="connsiteY6" fmla="*/ 355235 h 444044"/>
                <a:gd name="connsiteX7" fmla="*/ 0 w 573194"/>
                <a:gd name="connsiteY7" fmla="*/ 88809 h 44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3194" h="444044">
                  <a:moveTo>
                    <a:pt x="0" y="88809"/>
                  </a:moveTo>
                  <a:lnTo>
                    <a:pt x="351172" y="88809"/>
                  </a:lnTo>
                  <a:lnTo>
                    <a:pt x="351172" y="0"/>
                  </a:lnTo>
                  <a:lnTo>
                    <a:pt x="573194" y="222022"/>
                  </a:lnTo>
                  <a:lnTo>
                    <a:pt x="351172" y="444044"/>
                  </a:lnTo>
                  <a:lnTo>
                    <a:pt x="351172" y="355235"/>
                  </a:lnTo>
                  <a:lnTo>
                    <a:pt x="0" y="355235"/>
                  </a:lnTo>
                  <a:lnTo>
                    <a:pt x="0" y="8880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0" tIns="88809" rIns="133213" bIns="88809" numCol="1" spcCol="1270" anchor="ctr" anchorCtr="0">
              <a:noAutofit/>
            </a:bodyPr>
            <a:lstStyle/>
            <a:p>
              <a:pPr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7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908095" y="5184446"/>
            <a:ext cx="2376000" cy="1080000"/>
          </a:xfrm>
          <a:custGeom>
            <a:avLst/>
            <a:gdLst>
              <a:gd name="connsiteX0" fmla="*/ 0 w 1783518"/>
              <a:gd name="connsiteY0" fmla="*/ 99360 h 993600"/>
              <a:gd name="connsiteX1" fmla="*/ 99360 w 1783518"/>
              <a:gd name="connsiteY1" fmla="*/ 0 h 993600"/>
              <a:gd name="connsiteX2" fmla="*/ 1684158 w 1783518"/>
              <a:gd name="connsiteY2" fmla="*/ 0 h 993600"/>
              <a:gd name="connsiteX3" fmla="*/ 1783518 w 1783518"/>
              <a:gd name="connsiteY3" fmla="*/ 99360 h 993600"/>
              <a:gd name="connsiteX4" fmla="*/ 1783518 w 1783518"/>
              <a:gd name="connsiteY4" fmla="*/ 894240 h 993600"/>
              <a:gd name="connsiteX5" fmla="*/ 1684158 w 1783518"/>
              <a:gd name="connsiteY5" fmla="*/ 993600 h 993600"/>
              <a:gd name="connsiteX6" fmla="*/ 99360 w 1783518"/>
              <a:gd name="connsiteY6" fmla="*/ 993600 h 993600"/>
              <a:gd name="connsiteX7" fmla="*/ 0 w 1783518"/>
              <a:gd name="connsiteY7" fmla="*/ 894240 h 993600"/>
              <a:gd name="connsiteX8" fmla="*/ 0 w 1783518"/>
              <a:gd name="connsiteY8" fmla="*/ 99360 h 99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3518" h="993600">
                <a:moveTo>
                  <a:pt x="0" y="99360"/>
                </a:moveTo>
                <a:cubicBezTo>
                  <a:pt x="0" y="44485"/>
                  <a:pt x="44485" y="0"/>
                  <a:pt x="99360" y="0"/>
                </a:cubicBezTo>
                <a:lnTo>
                  <a:pt x="1684158" y="0"/>
                </a:lnTo>
                <a:cubicBezTo>
                  <a:pt x="1739033" y="0"/>
                  <a:pt x="1783518" y="44485"/>
                  <a:pt x="1783518" y="99360"/>
                </a:cubicBezTo>
                <a:lnTo>
                  <a:pt x="1783518" y="894240"/>
                </a:lnTo>
                <a:cubicBezTo>
                  <a:pt x="1783518" y="949115"/>
                  <a:pt x="1739033" y="993600"/>
                  <a:pt x="1684158" y="993600"/>
                </a:cubicBezTo>
                <a:lnTo>
                  <a:pt x="99360" y="993600"/>
                </a:lnTo>
                <a:cubicBezTo>
                  <a:pt x="44485" y="993600"/>
                  <a:pt x="0" y="949115"/>
                  <a:pt x="0" y="894240"/>
                </a:cubicBezTo>
                <a:lnTo>
                  <a:pt x="0" y="99360"/>
                </a:lnTo>
                <a:close/>
              </a:path>
            </a:pathLst>
          </a:custGeom>
          <a:solidFill>
            <a:srgbClr val="46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149352" tIns="149352" rIns="149352" bIns="411210" numCol="1" spcCol="1270" anchor="t" anchorCtr="0">
            <a:noAutofit/>
          </a:bodyPr>
          <a:lstStyle/>
          <a:p>
            <a:pPr lvl="0" algn="ctr" defTabSz="93345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20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모델링</a:t>
            </a:r>
            <a:endParaRPr lang="en-US" altLang="ko-KR" sz="200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0" algn="ctr" defTabSz="93345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20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및</a:t>
            </a:r>
            <a:endParaRPr lang="en-US" altLang="ko-KR" sz="200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0" algn="ctr" defTabSz="93345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20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시스템 개발</a:t>
            </a:r>
            <a:endParaRPr lang="ko-KR" altLang="en-US" sz="2000" kern="12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덧셈 기호 12"/>
          <p:cNvSpPr/>
          <p:nvPr/>
        </p:nvSpPr>
        <p:spPr>
          <a:xfrm>
            <a:off x="6721050" y="2940184"/>
            <a:ext cx="750090" cy="75009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0" tIns="88809" rIns="133213" bIns="88809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700">
              <a:solidFill>
                <a:schemeClr val="lt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284718" y="2003293"/>
            <a:ext cx="1656000" cy="1123141"/>
            <a:chOff x="3276040" y="2070541"/>
            <a:chExt cx="1656000" cy="1123141"/>
          </a:xfrm>
        </p:grpSpPr>
        <p:sp>
          <p:nvSpPr>
            <p:cNvPr id="19" name="자유형 18"/>
            <p:cNvSpPr/>
            <p:nvPr/>
          </p:nvSpPr>
          <p:spPr>
            <a:xfrm>
              <a:off x="3276040" y="2221682"/>
              <a:ext cx="1656000" cy="972000"/>
            </a:xfrm>
            <a:custGeom>
              <a:avLst/>
              <a:gdLst>
                <a:gd name="connsiteX0" fmla="*/ 0 w 1783518"/>
                <a:gd name="connsiteY0" fmla="*/ 132480 h 1324800"/>
                <a:gd name="connsiteX1" fmla="*/ 132480 w 1783518"/>
                <a:gd name="connsiteY1" fmla="*/ 0 h 1324800"/>
                <a:gd name="connsiteX2" fmla="*/ 1651038 w 1783518"/>
                <a:gd name="connsiteY2" fmla="*/ 0 h 1324800"/>
                <a:gd name="connsiteX3" fmla="*/ 1783518 w 1783518"/>
                <a:gd name="connsiteY3" fmla="*/ 132480 h 1324800"/>
                <a:gd name="connsiteX4" fmla="*/ 1783518 w 1783518"/>
                <a:gd name="connsiteY4" fmla="*/ 1192320 h 1324800"/>
                <a:gd name="connsiteX5" fmla="*/ 1651038 w 1783518"/>
                <a:gd name="connsiteY5" fmla="*/ 1324800 h 1324800"/>
                <a:gd name="connsiteX6" fmla="*/ 132480 w 1783518"/>
                <a:gd name="connsiteY6" fmla="*/ 1324800 h 1324800"/>
                <a:gd name="connsiteX7" fmla="*/ 0 w 1783518"/>
                <a:gd name="connsiteY7" fmla="*/ 1192320 h 1324800"/>
                <a:gd name="connsiteX8" fmla="*/ 0 w 1783518"/>
                <a:gd name="connsiteY8" fmla="*/ 132480 h 132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3518" h="1324800">
                  <a:moveTo>
                    <a:pt x="0" y="132480"/>
                  </a:moveTo>
                  <a:cubicBezTo>
                    <a:pt x="0" y="59313"/>
                    <a:pt x="59313" y="0"/>
                    <a:pt x="132480" y="0"/>
                  </a:cubicBezTo>
                  <a:lnTo>
                    <a:pt x="1651038" y="0"/>
                  </a:lnTo>
                  <a:cubicBezTo>
                    <a:pt x="1724205" y="0"/>
                    <a:pt x="1783518" y="59313"/>
                    <a:pt x="1783518" y="132480"/>
                  </a:cubicBezTo>
                  <a:lnTo>
                    <a:pt x="1783518" y="1192320"/>
                  </a:lnTo>
                  <a:cubicBezTo>
                    <a:pt x="1783518" y="1265487"/>
                    <a:pt x="1724205" y="1324800"/>
                    <a:pt x="1651038" y="1324800"/>
                  </a:cubicBezTo>
                  <a:lnTo>
                    <a:pt x="132480" y="1324800"/>
                  </a:lnTo>
                  <a:cubicBezTo>
                    <a:pt x="59313" y="1324800"/>
                    <a:pt x="0" y="1265487"/>
                    <a:pt x="0" y="1192320"/>
                  </a:cubicBezTo>
                  <a:lnTo>
                    <a:pt x="0" y="132480"/>
                  </a:ln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88154" tIns="188154" rIns="188154" bIns="188154" numCol="1" spcCol="1270" anchor="t" anchorCtr="0">
              <a:noAutofit/>
            </a:bodyPr>
            <a:lstStyle/>
            <a:p>
              <a:pPr marL="158400" lvl="1" indent="-115200" algn="l" defTabSz="9334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altLang="ko-KR" sz="1600" kern="120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158400" lvl="1" indent="-115200" algn="l" defTabSz="9334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600" kern="120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친환경성</a:t>
              </a:r>
              <a:endParaRPr lang="en-US" altLang="ko-KR" sz="1600" kern="120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158400" lvl="1" indent="-115200" algn="l" defTabSz="9334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60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노동력 절감</a:t>
              </a:r>
              <a:endParaRPr lang="ko-KR" altLang="en-US" sz="1600" kern="120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4718" y="2070541"/>
              <a:ext cx="556587" cy="324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60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장점</a:t>
              </a:r>
              <a:endParaRPr lang="ko-KR" altLang="en-US" sz="160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84718" y="3461498"/>
            <a:ext cx="1656000" cy="1129608"/>
            <a:chOff x="3276040" y="3431085"/>
            <a:chExt cx="1656000" cy="1129608"/>
          </a:xfrm>
        </p:grpSpPr>
        <p:sp>
          <p:nvSpPr>
            <p:cNvPr id="17" name="자유형 16"/>
            <p:cNvSpPr/>
            <p:nvPr/>
          </p:nvSpPr>
          <p:spPr>
            <a:xfrm>
              <a:off x="3276040" y="3588693"/>
              <a:ext cx="1656000" cy="972000"/>
            </a:xfrm>
            <a:custGeom>
              <a:avLst/>
              <a:gdLst>
                <a:gd name="connsiteX0" fmla="*/ 0 w 1783518"/>
                <a:gd name="connsiteY0" fmla="*/ 132480 h 1324800"/>
                <a:gd name="connsiteX1" fmla="*/ 132480 w 1783518"/>
                <a:gd name="connsiteY1" fmla="*/ 0 h 1324800"/>
                <a:gd name="connsiteX2" fmla="*/ 1651038 w 1783518"/>
                <a:gd name="connsiteY2" fmla="*/ 0 h 1324800"/>
                <a:gd name="connsiteX3" fmla="*/ 1783518 w 1783518"/>
                <a:gd name="connsiteY3" fmla="*/ 132480 h 1324800"/>
                <a:gd name="connsiteX4" fmla="*/ 1783518 w 1783518"/>
                <a:gd name="connsiteY4" fmla="*/ 1192320 h 1324800"/>
                <a:gd name="connsiteX5" fmla="*/ 1651038 w 1783518"/>
                <a:gd name="connsiteY5" fmla="*/ 1324800 h 1324800"/>
                <a:gd name="connsiteX6" fmla="*/ 132480 w 1783518"/>
                <a:gd name="connsiteY6" fmla="*/ 1324800 h 1324800"/>
                <a:gd name="connsiteX7" fmla="*/ 0 w 1783518"/>
                <a:gd name="connsiteY7" fmla="*/ 1192320 h 1324800"/>
                <a:gd name="connsiteX8" fmla="*/ 0 w 1783518"/>
                <a:gd name="connsiteY8" fmla="*/ 132480 h 132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3518" h="1324800">
                  <a:moveTo>
                    <a:pt x="0" y="132480"/>
                  </a:moveTo>
                  <a:cubicBezTo>
                    <a:pt x="0" y="59313"/>
                    <a:pt x="59313" y="0"/>
                    <a:pt x="132480" y="0"/>
                  </a:cubicBezTo>
                  <a:lnTo>
                    <a:pt x="1651038" y="0"/>
                  </a:lnTo>
                  <a:cubicBezTo>
                    <a:pt x="1724205" y="0"/>
                    <a:pt x="1783518" y="59313"/>
                    <a:pt x="1783518" y="132480"/>
                  </a:cubicBezTo>
                  <a:lnTo>
                    <a:pt x="1783518" y="1192320"/>
                  </a:lnTo>
                  <a:cubicBezTo>
                    <a:pt x="1783518" y="1265487"/>
                    <a:pt x="1724205" y="1324800"/>
                    <a:pt x="1651038" y="1324800"/>
                  </a:cubicBezTo>
                  <a:lnTo>
                    <a:pt x="132480" y="1324800"/>
                  </a:lnTo>
                  <a:cubicBezTo>
                    <a:pt x="59313" y="1324800"/>
                    <a:pt x="0" y="1265487"/>
                    <a:pt x="0" y="1192320"/>
                  </a:cubicBezTo>
                  <a:lnTo>
                    <a:pt x="0" y="132480"/>
                  </a:ln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88154" tIns="188154" rIns="188154" bIns="188154" numCol="1" spcCol="1270" anchor="t" anchorCtr="0">
              <a:noAutofit/>
            </a:bodyPr>
            <a:lstStyle/>
            <a:p>
              <a:pPr marL="158400" lvl="1" indent="-11520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altLang="ko-KR" sz="160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158400" lvl="1" indent="-11520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60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지속적 </a:t>
              </a:r>
              <a:r>
                <a:rPr lang="en-US" altLang="ko-KR" sz="160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환경 모니터링</a:t>
              </a:r>
              <a:endParaRPr lang="en-US" altLang="ko-KR" sz="160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158400" lvl="1" indent="-11520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160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84718" y="3431085"/>
              <a:ext cx="556587" cy="324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60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단점</a:t>
              </a:r>
              <a:endParaRPr lang="ko-KR" altLang="en-US" sz="160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5" name="아래쪽 화살표 14"/>
          <p:cNvSpPr/>
          <p:nvPr/>
        </p:nvSpPr>
        <p:spPr>
          <a:xfrm>
            <a:off x="6880071" y="4581128"/>
            <a:ext cx="432048" cy="576000"/>
          </a:xfrm>
          <a:prstGeom prst="downArrow">
            <a:avLst>
              <a:gd name="adj1" fmla="val 3802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0" tIns="88809" rIns="133213" bIns="88809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700"/>
          </a:p>
        </p:txBody>
      </p:sp>
    </p:spTree>
    <p:extLst>
      <p:ext uri="{BB962C8B-B14F-4D97-AF65-F5344CB8AC3E}">
        <p14:creationId xmlns:p14="http://schemas.microsoft.com/office/powerpoint/2010/main" val="33236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연구 내용 및 방법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396899"/>
              </p:ext>
            </p:extLst>
          </p:nvPr>
        </p:nvGraphicFramePr>
        <p:xfrm>
          <a:off x="827585" y="1844824"/>
          <a:ext cx="7416823" cy="46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15"/>
                <a:gridCol w="3845712"/>
                <a:gridCol w="2664296"/>
              </a:tblGrid>
              <a:tr h="582889"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휴먼모음T" pitchFamily="18" charset="-127"/>
                          <a:ea typeface="휴먼모음T" pitchFamily="18" charset="-127"/>
                        </a:rPr>
                        <a:t>연구 내용</a:t>
                      </a:r>
                      <a:endParaRPr lang="ko-KR" altLang="en-US" sz="240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휴먼모음T" pitchFamily="18" charset="-127"/>
                          <a:ea typeface="휴먼모음T" pitchFamily="18" charset="-127"/>
                        </a:rPr>
                        <a:t>연구 방법</a:t>
                      </a:r>
                      <a:endParaRPr lang="ko-KR" altLang="en-US" sz="240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</a:tr>
              <a:tr h="582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>
                          <a:latin typeface="휴먼모음T" pitchFamily="18" charset="-127"/>
                          <a:ea typeface="휴먼모음T" pitchFamily="18" charset="-127"/>
                        </a:rPr>
                        <a:t>Ⅰ</a:t>
                      </a:r>
                      <a:endParaRPr lang="ko-KR" altLang="en-US" sz="2400" b="1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smtClean="0">
                          <a:latin typeface="휴먼모음T" pitchFamily="18" charset="-127"/>
                          <a:ea typeface="휴먼모음T" pitchFamily="18" charset="-127"/>
                        </a:rPr>
                        <a:t>실내형 아쿠아포닉스 모델링</a:t>
                      </a:r>
                      <a:endParaRPr lang="en-US" altLang="ko-KR" sz="240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180000" marR="0" lvl="0" indent="18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환경 구축</a:t>
                      </a:r>
                      <a:endParaRPr kumimoji="0" lang="en-US" altLang="ko-KR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휴먼모음T" pitchFamily="18" charset="-127"/>
                        <a:ea typeface="휴먼모음T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>
                          <a:latin typeface="휴먼모음T" pitchFamily="18" charset="-127"/>
                          <a:ea typeface="휴먼모음T" pitchFamily="18" charset="-127"/>
                        </a:rPr>
                        <a:t>문헌 연구</a:t>
                      </a:r>
                      <a:endParaRPr lang="en-US" altLang="ko-KR" sz="200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smtClean="0">
                          <a:latin typeface="휴먼모음T" pitchFamily="18" charset="-127"/>
                          <a:ea typeface="휴먼모음T" pitchFamily="18" charset="-127"/>
                        </a:rPr>
                        <a:t>자료 조사</a:t>
                      </a:r>
                      <a:endParaRPr lang="en-US" altLang="ko-KR" sz="200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smtClean="0">
                          <a:latin typeface="휴먼모음T" pitchFamily="18" charset="-127"/>
                          <a:ea typeface="휴먼모음T" pitchFamily="18" charset="-127"/>
                        </a:rPr>
                        <a:t>아이디어 도출</a:t>
                      </a:r>
                      <a:endParaRPr lang="en-US" altLang="ko-KR" sz="200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smtClean="0">
                          <a:latin typeface="휴먼모음T" pitchFamily="18" charset="-127"/>
                          <a:ea typeface="휴먼모음T" pitchFamily="18" charset="-127"/>
                        </a:rPr>
                        <a:t>토의</a:t>
                      </a:r>
                      <a:endParaRPr lang="ko-KR" altLang="en-US" sz="200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</a:tr>
              <a:tr h="2066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>
                          <a:latin typeface="휴먼모음T" pitchFamily="18" charset="-127"/>
                          <a:ea typeface="휴먼모음T" pitchFamily="18" charset="-127"/>
                        </a:rPr>
                        <a:t>Ⅱ</a:t>
                      </a:r>
                      <a:endParaRPr lang="ko-KR" altLang="en-US" sz="2400" b="1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2400" spc="-150" smtClean="0">
                          <a:latin typeface="휴먼모음T" pitchFamily="18" charset="-127"/>
                          <a:ea typeface="휴먼모음T" pitchFamily="18" charset="-127"/>
                        </a:rPr>
                        <a:t>원격 제어 시스템 설계 및 구현</a:t>
                      </a:r>
                      <a:endParaRPr lang="en-US" altLang="ko-KR" sz="2400" spc="-15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180000" indent="180000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400" smtClean="0">
                          <a:latin typeface="휴먼모음T" pitchFamily="18" charset="-127"/>
                          <a:ea typeface="휴먼모음T" pitchFamily="18" charset="-127"/>
                        </a:rPr>
                        <a:t>사물 인터넷</a:t>
                      </a:r>
                      <a:endParaRPr lang="en-US" altLang="ko-KR" sz="240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180000" indent="180000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400" smtClean="0">
                          <a:latin typeface="휴먼모음T" pitchFamily="18" charset="-127"/>
                          <a:ea typeface="휴먼모음T" pitchFamily="18" charset="-127"/>
                        </a:rPr>
                        <a:t>피지컬 프로그래밍</a:t>
                      </a:r>
                      <a:endParaRPr lang="en-US" altLang="ko-KR" sz="240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180000" indent="180000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400" smtClean="0">
                          <a:latin typeface="휴먼모음T" pitchFamily="18" charset="-127"/>
                          <a:ea typeface="휴먼모음T" pitchFamily="18" charset="-127"/>
                        </a:rPr>
                        <a:t>웹 기반 프로그래밍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000" smtClean="0">
                          <a:latin typeface="휴먼모음T" pitchFamily="18" charset="-127"/>
                          <a:ea typeface="휴먼모음T" pitchFamily="18" charset="-127"/>
                        </a:rPr>
                        <a:t>문헌 연구</a:t>
                      </a:r>
                      <a:endParaRPr lang="en-US" altLang="ko-KR" sz="200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000" smtClean="0">
                          <a:latin typeface="휴먼모음T" pitchFamily="18" charset="-127"/>
                          <a:ea typeface="휴먼모음T" pitchFamily="18" charset="-127"/>
                        </a:rPr>
                        <a:t>개인 발표</a:t>
                      </a:r>
                      <a:endParaRPr lang="en-US" altLang="ko-KR" sz="200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000" smtClean="0">
                          <a:latin typeface="휴먼모음T" pitchFamily="18" charset="-127"/>
                          <a:ea typeface="휴먼모음T" pitchFamily="18" charset="-127"/>
                        </a:rPr>
                        <a:t>전체</a:t>
                      </a:r>
                      <a:r>
                        <a:rPr lang="en-US" altLang="ko-KR" sz="2000" smtClean="0"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2000" smtClean="0">
                          <a:latin typeface="휴먼모음T" pitchFamily="18" charset="-127"/>
                          <a:ea typeface="휴먼모음T" pitchFamily="18" charset="-127"/>
                        </a:rPr>
                        <a:t>토론</a:t>
                      </a:r>
                      <a:endParaRPr lang="ko-KR" altLang="en-US" sz="200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</a:tr>
              <a:tr h="582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>
                          <a:latin typeface="휴먼모음T" pitchFamily="18" charset="-127"/>
                          <a:ea typeface="휴먼모음T" pitchFamily="18" charset="-127"/>
                        </a:rPr>
                        <a:t>Ⅲ</a:t>
                      </a:r>
                      <a:endParaRPr lang="ko-KR" altLang="en-US" sz="2400" b="1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smtClean="0">
                          <a:latin typeface="휴먼모음T" pitchFamily="18" charset="-127"/>
                          <a:ea typeface="휴먼모음T" pitchFamily="18" charset="-127"/>
                        </a:rPr>
                        <a:t>시스템 테스트 및 피드백</a:t>
                      </a:r>
                      <a:endParaRPr lang="ko-KR" altLang="en-US" sz="240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>
                          <a:latin typeface="휴먼모음T" pitchFamily="18" charset="-127"/>
                          <a:ea typeface="휴먼모음T" pitchFamily="18" charset="-127"/>
                        </a:rPr>
                        <a:t>관찰</a:t>
                      </a:r>
                      <a:endParaRPr lang="en-US" altLang="ko-KR" sz="200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smtClean="0">
                          <a:latin typeface="휴먼모음T" pitchFamily="18" charset="-127"/>
                          <a:ea typeface="휴먼모음T" pitchFamily="18" charset="-127"/>
                        </a:rPr>
                        <a:t>테스트</a:t>
                      </a:r>
                      <a:endParaRPr lang="ko-KR" altLang="en-US" sz="200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아쿠아포닉스 원리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_x291858384" descr="EMB00000990048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8361045" cy="338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실내용 아쿠아포닉스 모델 설계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mtClean="0"/>
              <a:t>생육 및 재배환경 구축</a:t>
            </a:r>
            <a:endParaRPr lang="en-US" altLang="ko-KR" smtClean="0"/>
          </a:p>
          <a:p>
            <a:pPr lvl="1"/>
            <a:r>
              <a:rPr lang="ko-KR" altLang="en-US" smtClean="0"/>
              <a:t>수조</a:t>
            </a:r>
            <a:r>
              <a:rPr lang="en-US" altLang="ko-KR" smtClean="0"/>
              <a:t>, </a:t>
            </a:r>
            <a:r>
              <a:rPr lang="ko-KR" altLang="en-US" smtClean="0"/>
              <a:t>재배상</a:t>
            </a:r>
            <a:endParaRPr lang="en-US" altLang="ko-KR"/>
          </a:p>
          <a:p>
            <a:pPr lvl="1"/>
            <a:r>
              <a:rPr lang="ko-KR" altLang="en-US" smtClean="0"/>
              <a:t>필터</a:t>
            </a:r>
            <a:r>
              <a:rPr lang="en-US" altLang="ko-KR" smtClean="0"/>
              <a:t>, </a:t>
            </a:r>
            <a:r>
              <a:rPr lang="ko-KR" altLang="en-US" smtClean="0"/>
              <a:t>워터펌프</a:t>
            </a:r>
            <a:r>
              <a:rPr lang="en-US" altLang="ko-KR" smtClean="0"/>
              <a:t>, </a:t>
            </a:r>
            <a:r>
              <a:rPr lang="ko-KR" altLang="en-US" smtClean="0"/>
              <a:t>에어펌프</a:t>
            </a:r>
            <a:endParaRPr lang="en-US" altLang="ko-KR" smtClean="0"/>
          </a:p>
          <a:p>
            <a:pPr lvl="1"/>
            <a:r>
              <a:rPr lang="en-US" altLang="ko-KR" smtClean="0"/>
              <a:t>LED</a:t>
            </a:r>
            <a:r>
              <a:rPr lang="ko-KR" altLang="en-US" smtClean="0"/>
              <a:t>램프</a:t>
            </a:r>
            <a:r>
              <a:rPr lang="en-US" altLang="ko-KR" smtClean="0"/>
              <a:t>, </a:t>
            </a:r>
            <a:r>
              <a:rPr lang="ko-KR" altLang="en-US" smtClean="0"/>
              <a:t>물의 </a:t>
            </a:r>
            <a:r>
              <a:rPr lang="en-US" altLang="ko-KR" smtClean="0"/>
              <a:t>pH, </a:t>
            </a:r>
            <a:r>
              <a:rPr lang="ko-KR" altLang="en-US" smtClean="0"/>
              <a:t>수온</a:t>
            </a:r>
            <a:endParaRPr lang="en-US" altLang="ko-KR" smtClean="0"/>
          </a:p>
          <a:p>
            <a:r>
              <a:rPr lang="ko-KR" altLang="en-US" smtClean="0"/>
              <a:t>관상어 및 화초 선정</a:t>
            </a:r>
            <a:endParaRPr lang="en-US" altLang="ko-KR" smtClean="0"/>
          </a:p>
          <a:p>
            <a:pPr lvl="1"/>
            <a:r>
              <a:rPr lang="ko-KR" altLang="en-US" smtClean="0"/>
              <a:t>온수성 담수어</a:t>
            </a:r>
            <a:endParaRPr lang="en-US" altLang="ko-KR" smtClean="0"/>
          </a:p>
          <a:p>
            <a:pPr lvl="1"/>
            <a:r>
              <a:rPr lang="ko-KR" altLang="en-US" smtClean="0"/>
              <a:t>수경재배에 용이한 화초</a:t>
            </a:r>
            <a:endParaRPr lang="en-US" altLang="ko-KR" smtClean="0"/>
          </a:p>
          <a:p>
            <a:r>
              <a:rPr lang="ko-KR" altLang="en-US" smtClean="0"/>
              <a:t>모니터링 및 제어</a:t>
            </a:r>
            <a:endParaRPr lang="en-US" altLang="ko-KR" smtClean="0"/>
          </a:p>
          <a:p>
            <a:pPr lvl="1"/>
            <a:r>
              <a:rPr lang="ko-KR" altLang="en-US" smtClean="0"/>
              <a:t>마이크로 컨트롤러</a:t>
            </a:r>
            <a:endParaRPr lang="en-US" altLang="ko-KR" smtClean="0"/>
          </a:p>
          <a:p>
            <a:pPr lvl="1"/>
            <a:r>
              <a:rPr lang="ko-KR" altLang="en-US" smtClean="0"/>
              <a:t>사물인터넷</a:t>
            </a:r>
            <a:endParaRPr lang="en-US" altLang="ko-KR" smtClean="0"/>
          </a:p>
          <a:p>
            <a:pPr lvl="1"/>
            <a:r>
              <a:rPr lang="ko-KR" altLang="en-US" smtClean="0"/>
              <a:t>센서 및 엑츄에이터 활용</a:t>
            </a:r>
            <a:endParaRPr lang="en-US" altLang="ko-KR" smtClean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900" y="1920875"/>
            <a:ext cx="3387199" cy="443388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8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원격 제어 시스템 설계 </a:t>
            </a:r>
            <a:r>
              <a:rPr lang="en-US" altLang="ko-KR" smtClean="0"/>
              <a:t>Ⅰ</a:t>
            </a:r>
            <a:r>
              <a:rPr lang="en-US" altLang="ko-KR">
                <a:solidFill>
                  <a:srgbClr val="04617B"/>
                </a:solidFill>
              </a:rPr>
              <a:t> - </a:t>
            </a:r>
            <a:r>
              <a:rPr lang="ko-KR" altLang="en-US" sz="2800" smtClean="0">
                <a:solidFill>
                  <a:srgbClr val="04617B"/>
                </a:solidFill>
              </a:rPr>
              <a:t>아키텍쳐</a:t>
            </a:r>
            <a:r>
              <a:rPr lang="ko-KR" altLang="en-US" smtClean="0">
                <a:solidFill>
                  <a:srgbClr val="04617B"/>
                </a:solidFill>
              </a:rPr>
              <a:t> 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_x291859424" descr="EMB0000099004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92" y="1772816"/>
            <a:ext cx="6520815" cy="476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7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원격 제어 시스템 설계 </a:t>
            </a:r>
            <a:r>
              <a:rPr lang="en-US" altLang="ko-KR" smtClean="0"/>
              <a:t>Ⅱ </a:t>
            </a:r>
            <a:r>
              <a:rPr lang="en-US" altLang="ko-KR">
                <a:solidFill>
                  <a:srgbClr val="04617B"/>
                </a:solidFill>
              </a:rPr>
              <a:t>- </a:t>
            </a:r>
            <a:r>
              <a:rPr lang="ko-KR" altLang="en-US" sz="2800" smtClean="0">
                <a:solidFill>
                  <a:srgbClr val="04617B"/>
                </a:solidFill>
              </a:rPr>
              <a:t>세부설계</a:t>
            </a:r>
            <a:r>
              <a:rPr lang="ko-KR" altLang="en-US" smtClean="0">
                <a:solidFill>
                  <a:srgbClr val="04617B"/>
                </a:solidFill>
              </a:rPr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_x291859424" descr="EMB00000990048f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12" y="2786370"/>
            <a:ext cx="3260408" cy="238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76"/>
          <a:stretch/>
        </p:blipFill>
        <p:spPr>
          <a:xfrm>
            <a:off x="6642232" y="2656449"/>
            <a:ext cx="2322256" cy="27646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8" y="4338786"/>
            <a:ext cx="2671763" cy="2114550"/>
          </a:xfrm>
          <a:prstGeom prst="rect">
            <a:avLst/>
          </a:prstGeom>
        </p:spPr>
      </p:pic>
      <p:pic>
        <p:nvPicPr>
          <p:cNvPr id="8" name="_x291858144" descr="EMB00000990049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44" y="1844824"/>
            <a:ext cx="2417445" cy="213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734184" y="2858378"/>
            <a:ext cx="1476000" cy="230829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로 구부러진 화살표 8"/>
          <p:cNvSpPr/>
          <p:nvPr/>
        </p:nvSpPr>
        <p:spPr>
          <a:xfrm rot="21199062">
            <a:off x="5656066" y="2345052"/>
            <a:ext cx="1181020" cy="446128"/>
          </a:xfrm>
          <a:prstGeom prst="curved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77936" y="3976519"/>
            <a:ext cx="720080" cy="60460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로 구부러진 화살표 11"/>
          <p:cNvSpPr/>
          <p:nvPr/>
        </p:nvSpPr>
        <p:spPr>
          <a:xfrm rot="20890591" flipH="1">
            <a:off x="2786977" y="4049318"/>
            <a:ext cx="1181020" cy="446128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67710" y="2858378"/>
            <a:ext cx="694100" cy="93066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로 구부러진 화살표 13"/>
          <p:cNvSpPr/>
          <p:nvPr/>
        </p:nvSpPr>
        <p:spPr>
          <a:xfrm rot="2937725" flipH="1">
            <a:off x="2719246" y="2069606"/>
            <a:ext cx="1181020" cy="446128"/>
          </a:xfrm>
          <a:prstGeom prst="curved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1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개발 </a:t>
            </a:r>
            <a:r>
              <a:rPr lang="en-US" altLang="ko-KR" smtClean="0"/>
              <a:t>Ⅰ - </a:t>
            </a:r>
            <a:r>
              <a:rPr lang="ko-KR" altLang="en-US" sz="2800" smtClean="0"/>
              <a:t>개발환경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주요 부품</a:t>
            </a:r>
            <a:endParaRPr lang="en-US" altLang="ko-KR" sz="2400" smtClean="0"/>
          </a:p>
          <a:p>
            <a:pPr lvl="1"/>
            <a:r>
              <a:rPr lang="en-US" altLang="ko-KR" sz="2000" smtClean="0"/>
              <a:t>Intel Edison Arduino Breakout Board</a:t>
            </a:r>
          </a:p>
          <a:p>
            <a:pPr lvl="1"/>
            <a:r>
              <a:rPr lang="en-US" altLang="ko-KR" sz="2000"/>
              <a:t>4 Channel 5V Relay Module With </a:t>
            </a:r>
            <a:r>
              <a:rPr lang="en-US" altLang="ko-KR" sz="2000" smtClean="0"/>
              <a:t>Opto coupler</a:t>
            </a:r>
          </a:p>
          <a:p>
            <a:pPr lvl="1"/>
            <a:r>
              <a:rPr lang="en-US" altLang="ko-KR" sz="2000"/>
              <a:t>G3/4 Water Flow Sensor Switch</a:t>
            </a:r>
          </a:p>
          <a:p>
            <a:pPr lvl="1"/>
            <a:r>
              <a:rPr lang="en-US" altLang="ko-KR" sz="2000"/>
              <a:t>Temperature Sensor TMP36</a:t>
            </a:r>
          </a:p>
          <a:p>
            <a:pPr lvl="1"/>
            <a:r>
              <a:rPr lang="en-US" altLang="ko-KR" sz="2000"/>
              <a:t>Photoresistor</a:t>
            </a:r>
          </a:p>
          <a:p>
            <a:pPr lvl="1"/>
            <a:r>
              <a:rPr lang="en-US" altLang="ko-KR" sz="2000"/>
              <a:t>Water/Air Pump</a:t>
            </a:r>
          </a:p>
          <a:p>
            <a:pPr lvl="1"/>
            <a:r>
              <a:rPr lang="ko-KR" altLang="en-US" sz="2000" smtClean="0"/>
              <a:t>식물생장용 </a:t>
            </a:r>
            <a:r>
              <a:rPr lang="en-US" altLang="ko-KR" sz="2000" smtClean="0"/>
              <a:t>LED </a:t>
            </a:r>
            <a:r>
              <a:rPr lang="ko-KR" altLang="en-US" sz="2000" smtClean="0"/>
              <a:t>램프</a:t>
            </a:r>
            <a:endParaRPr lang="en-US" altLang="ko-KR" sz="2000"/>
          </a:p>
          <a:p>
            <a:pPr lvl="1"/>
            <a:endParaRPr lang="ko-KR" altLang="en-US" sz="200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소프트웨어</a:t>
            </a:r>
            <a:endParaRPr lang="en-US" altLang="ko-KR" sz="2400" smtClean="0"/>
          </a:p>
          <a:p>
            <a:pPr lvl="1"/>
            <a:r>
              <a:rPr lang="en-US" altLang="ko-KR" sz="2000" smtClean="0"/>
              <a:t>HTML, CSS</a:t>
            </a:r>
          </a:p>
          <a:p>
            <a:pPr lvl="1"/>
            <a:r>
              <a:rPr lang="en-US" altLang="ko-KR" sz="2000" smtClean="0"/>
              <a:t>Javscript, Jquery</a:t>
            </a:r>
          </a:p>
          <a:p>
            <a:pPr lvl="1"/>
            <a:r>
              <a:rPr lang="en-US" altLang="ko-KR" sz="2000" smtClean="0"/>
              <a:t>Node.js</a:t>
            </a:r>
          </a:p>
          <a:p>
            <a:pPr lvl="1"/>
            <a:r>
              <a:rPr lang="en-US" altLang="ko-KR" sz="2000" smtClean="0"/>
              <a:t>Intel XDK IoT</a:t>
            </a:r>
            <a:endParaRPr lang="ko-KR" altLang="en-US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1EC5-E5BE-41FF-BE1A-92576DE339E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1939</TotalTime>
  <Words>435</Words>
  <Application>Microsoft Office PowerPoint</Application>
  <PresentationFormat>화면 슬라이드 쇼(4:3)</PresentationFormat>
  <Paragraphs>140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HY견고딕</vt:lpstr>
      <vt:lpstr>HY신명조</vt:lpstr>
      <vt:lpstr>HY얕은샘물M</vt:lpstr>
      <vt:lpstr>HY중고딕</vt:lpstr>
      <vt:lpstr>맑은 고딕</vt:lpstr>
      <vt:lpstr>휴먼모음T</vt:lpstr>
      <vt:lpstr>Calibri</vt:lpstr>
      <vt:lpstr>Constantia</vt:lpstr>
      <vt:lpstr>Wingdings 2</vt:lpstr>
      <vt:lpstr>흐름</vt:lpstr>
      <vt:lpstr>실내용 아쿠아포닉스 모델의 개발과 사물인터넷을 활용한  원격 제어에 관한 연구</vt:lpstr>
      <vt:lpstr>차례</vt:lpstr>
      <vt:lpstr>연구의 배경 및 목적</vt:lpstr>
      <vt:lpstr>연구 내용 및 방법</vt:lpstr>
      <vt:lpstr>아쿠아포닉스 원리</vt:lpstr>
      <vt:lpstr>실내용 아쿠아포닉스 모델 설계</vt:lpstr>
      <vt:lpstr>원격 제어 시스템 설계 Ⅰ - 아키텍쳐 </vt:lpstr>
      <vt:lpstr>원격 제어 시스템 설계 Ⅱ - 세부설계 </vt:lpstr>
      <vt:lpstr>시스템 개발 Ⅰ - 개발환경 </vt:lpstr>
      <vt:lpstr>시스템 개발 Ⅱ– 회로구성 </vt:lpstr>
      <vt:lpstr>시스템 개발 Ⅲ– 컨트롤박스 </vt:lpstr>
      <vt:lpstr>시스템 개발 Ⅳ – 주요코드 </vt:lpstr>
      <vt:lpstr>시스템 활용</vt:lpstr>
      <vt:lpstr>시스템 작동 시연?</vt:lpstr>
      <vt:lpstr>실험 결과 Ⅰ – 1차 테스트 </vt:lpstr>
      <vt:lpstr>실험 결과 Ⅱ – 2차 테스트 </vt:lpstr>
      <vt:lpstr>결론 및 추후연구과제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발표자료-중등정보과학 사사과정</dc:title>
  <dc:creator>prof.Ami</dc:creator>
  <cp:lastModifiedBy>T.P. Ami</cp:lastModifiedBy>
  <cp:revision>285</cp:revision>
  <dcterms:created xsi:type="dcterms:W3CDTF">2012-05-11T13:19:58Z</dcterms:created>
  <dcterms:modified xsi:type="dcterms:W3CDTF">2016-12-30T09:25:04Z</dcterms:modified>
</cp:coreProperties>
</file>